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306" r:id="rId6"/>
    <p:sldId id="261" r:id="rId7"/>
    <p:sldId id="262" r:id="rId8"/>
    <p:sldId id="268" r:id="rId9"/>
    <p:sldId id="269" r:id="rId10"/>
    <p:sldId id="270" r:id="rId11"/>
    <p:sldId id="271" r:id="rId12"/>
    <p:sldId id="263" r:id="rId13"/>
    <p:sldId id="264" r:id="rId14"/>
    <p:sldId id="277" r:id="rId15"/>
    <p:sldId id="272" r:id="rId16"/>
    <p:sldId id="276" r:id="rId17"/>
    <p:sldId id="279" r:id="rId18"/>
    <p:sldId id="273" r:id="rId19"/>
    <p:sldId id="280" r:id="rId20"/>
    <p:sldId id="281" r:id="rId21"/>
    <p:sldId id="282" r:id="rId22"/>
    <p:sldId id="284" r:id="rId23"/>
    <p:sldId id="283" r:id="rId24"/>
    <p:sldId id="278" r:id="rId25"/>
    <p:sldId id="274" r:id="rId26"/>
    <p:sldId id="285" r:id="rId27"/>
    <p:sldId id="286" r:id="rId28"/>
    <p:sldId id="287" r:id="rId29"/>
    <p:sldId id="275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299" r:id="rId44"/>
    <p:sldId id="302" r:id="rId45"/>
    <p:sldId id="303" r:id="rId46"/>
    <p:sldId id="304" r:id="rId47"/>
    <p:sldId id="305" r:id="rId48"/>
    <p:sldId id="267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68E"/>
    <a:srgbClr val="F8B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4" autoAdjust="0"/>
    <p:restoredTop sz="94565"/>
  </p:normalViewPr>
  <p:slideViewPr>
    <p:cSldViewPr snapToGrid="0" snapToObjects="1">
      <p:cViewPr varScale="1">
        <p:scale>
          <a:sx n="110" d="100"/>
          <a:sy n="110" d="100"/>
        </p:scale>
        <p:origin x="190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3A30-6774-9A40-AFC4-CE614FA9E1BF}" type="datetimeFigureOut">
              <a:rPr kumimoji="1" lang="zh-TW" altLang="en-US" smtClean="0"/>
              <a:t>2018/10/25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9339-31C9-A449-A118-3578955CEE7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131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79339-31C9-A449-A118-3578955CEE72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191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79339-31C9-A449-A118-3578955CEE72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638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www.cloudgss.com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92" y="5416055"/>
            <a:ext cx="1900788" cy="6407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2752" y="1122363"/>
            <a:ext cx="65003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488" y="3766630"/>
            <a:ext cx="6355653" cy="42132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F8B23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682071" y="3610547"/>
            <a:ext cx="2880000" cy="54000"/>
          </a:xfrm>
          <a:prstGeom prst="rect">
            <a:avLst/>
          </a:prstGeom>
          <a:solidFill>
            <a:srgbClr val="F8B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3"/>
          </p:nvPr>
        </p:nvSpPr>
        <p:spPr>
          <a:xfrm>
            <a:off x="1457607" y="4187952"/>
            <a:ext cx="6356067" cy="6032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8477AB-865A-5549-9BF8-E4D6CE0C599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24" name="Picture 3" descr="\\Mac\Home\ToDo\pre_GSS_2017\卓越中堅企業獎_201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3431" y="4544285"/>
            <a:ext cx="406457" cy="6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\\Mac\Home\ToDo\pre_GSS_2017\2017國家產業創新獎獎盃_transpare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69" y="4311999"/>
            <a:ext cx="291388" cy="9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 userDrawn="1"/>
        </p:nvSpPr>
        <p:spPr>
          <a:xfrm>
            <a:off x="6150154" y="4875566"/>
            <a:ext cx="108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zh-TW" altLang="en-US" sz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國家產業創新</a:t>
            </a:r>
            <a:r>
              <a:rPr lang="zh-TW" altLang="en-US" sz="8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獎</a:t>
            </a:r>
            <a:endParaRPr lang="en-US" altLang="zh-TW" sz="8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lnSpc>
                <a:spcPts val="1200"/>
              </a:lnSpc>
            </a:pPr>
            <a:r>
              <a:rPr lang="zh-TW" altLang="en-US" sz="8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卓</a:t>
            </a:r>
            <a:r>
              <a:rPr lang="zh-TW" altLang="en-US" sz="8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越中堅企業</a:t>
            </a:r>
          </a:p>
        </p:txBody>
      </p:sp>
      <p:pic>
        <p:nvPicPr>
          <p:cNvPr id="27" name="圖片 26"/>
          <p:cNvPicPr>
            <a:picLocks noChangeAspect="1"/>
          </p:cNvPicPr>
          <p:nvPr userDrawn="1"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39" y="4942490"/>
            <a:ext cx="1992185" cy="289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82389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82389"/>
            <a:ext cx="4629150" cy="58898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82588"/>
            <a:ext cx="2949178" cy="42896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82389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282389"/>
            <a:ext cx="4629150" cy="587636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82588"/>
            <a:ext cx="2949178" cy="42761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955" y="-189720"/>
            <a:ext cx="6500389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955" y="2327801"/>
            <a:ext cx="6355653" cy="4213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8B23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34154" y="2171718"/>
            <a:ext cx="4320000" cy="54000"/>
          </a:xfrm>
          <a:prstGeom prst="rect">
            <a:avLst/>
          </a:prstGeom>
          <a:solidFill>
            <a:srgbClr val="F8B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4972769" y="5772940"/>
            <a:ext cx="541433" cy="761887"/>
            <a:chOff x="6741066" y="5566417"/>
            <a:chExt cx="721911" cy="1015849"/>
          </a:xfrm>
        </p:grpSpPr>
        <p:pic>
          <p:nvPicPr>
            <p:cNvPr id="13" name="Picture 3" descr="\\Mac\Home\ToDo\pre_GSS_2017\卓越中堅企業獎_201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874" y="5810959"/>
              <a:ext cx="447103" cy="74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\\Mac\Home\ToDo\pre_GSS_2017\2017國家產業創新獎獎盃_transpare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066" y="5566417"/>
              <a:ext cx="320527" cy="10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文字方塊 14"/>
          <p:cNvSpPr txBox="1"/>
          <p:nvPr userDrawn="1"/>
        </p:nvSpPr>
        <p:spPr>
          <a:xfrm>
            <a:off x="4203781" y="6207313"/>
            <a:ext cx="811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900"/>
              </a:lnSpc>
            </a:pPr>
            <a:r>
              <a:rPr lang="zh-TW" altLang="en-US" sz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國家產業創新獎</a:t>
            </a:r>
            <a:endParaRPr lang="en-US" altLang="zh-TW" sz="6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r">
              <a:lnSpc>
                <a:spcPts val="900"/>
              </a:lnSpc>
            </a:pPr>
            <a:r>
              <a:rPr lang="zh-TW" altLang="en-US" sz="6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卓越中堅企業</a:t>
            </a:r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5672184" y="5515367"/>
            <a:ext cx="3466507" cy="1061688"/>
            <a:chOff x="7905923" y="5543779"/>
            <a:chExt cx="3921791" cy="1201129"/>
          </a:xfrm>
        </p:grpSpPr>
        <p:sp>
          <p:nvSpPr>
            <p:cNvPr id="17" name="文字方塊 38">
              <a:hlinkClick r:id="rId5"/>
            </p:cNvPr>
            <p:cNvSpPr txBox="1">
              <a:spLocks noChangeArrowheads="1"/>
            </p:cNvSpPr>
            <p:nvPr/>
          </p:nvSpPr>
          <p:spPr bwMode="white">
            <a:xfrm>
              <a:off x="9096720" y="6437132"/>
              <a:ext cx="1530761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Vital </a:t>
              </a:r>
              <a:r>
                <a:rPr lang="zh-TW" altLang="en-US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雲端服務家族</a:t>
              </a:r>
            </a:p>
          </p:txBody>
        </p:sp>
        <p:sp>
          <p:nvSpPr>
            <p:cNvPr id="18" name="文字方塊 38">
              <a:hlinkClick r:id="rId5"/>
            </p:cNvPr>
            <p:cNvSpPr txBox="1">
              <a:spLocks noChangeArrowheads="1"/>
            </p:cNvSpPr>
            <p:nvPr/>
          </p:nvSpPr>
          <p:spPr bwMode="white">
            <a:xfrm>
              <a:off x="7905923" y="6437132"/>
              <a:ext cx="1188787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GSS </a:t>
              </a:r>
              <a:r>
                <a:rPr lang="zh-TW" altLang="en-US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叡揚資訊</a:t>
              </a:r>
            </a:p>
          </p:txBody>
        </p:sp>
        <p:sp>
          <p:nvSpPr>
            <p:cNvPr id="19" name="文字方塊 38">
              <a:hlinkClick r:id="rId5"/>
            </p:cNvPr>
            <p:cNvSpPr txBox="1">
              <a:spLocks noChangeArrowheads="1"/>
            </p:cNvSpPr>
            <p:nvPr/>
          </p:nvSpPr>
          <p:spPr bwMode="white">
            <a:xfrm>
              <a:off x="10485038" y="6437132"/>
              <a:ext cx="1342676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t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GSS </a:t>
              </a:r>
              <a:r>
                <a:rPr lang="zh-TW" altLang="en-US" sz="900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技術部落格</a:t>
              </a:r>
            </a:p>
          </p:txBody>
        </p:sp>
        <p:pic>
          <p:nvPicPr>
            <p:cNvPr id="20" name="Picture 10" descr="\\Mac\下載項目\blog-gss-com-tw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462" y="5553634"/>
              <a:ext cx="871200" cy="87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\\Mac\下載項目\www-gss-com-t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627" y="5553632"/>
              <a:ext cx="871199" cy="87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\\Mac\下載項目\www-gsscloud-co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530" y="5543779"/>
              <a:ext cx="871200" cy="87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76" y="6240865"/>
            <a:ext cx="1992185" cy="289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874059"/>
            <a:ext cx="7886700" cy="5338482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、副標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6268E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7129"/>
            <a:ext cx="7886700" cy="4975412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628650" y="742951"/>
            <a:ext cx="7886700" cy="3796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8B23B"/>
                </a:solidFill>
              </a:defRPr>
            </a:lvl1pPr>
          </a:lstStyle>
          <a:p>
            <a:pPr lvl="0"/>
            <a:r>
              <a:rPr kumimoji="1" lang="zh-TW" altLang="en-US" dirty="0" smtClean="0"/>
              <a:t>按一下以編輯母片文字樣式</a:t>
            </a:r>
            <a:endParaRPr kumimoji="1"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8477AB-865A-5549-9BF8-E4D6CE0C599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" y="-20953"/>
            <a:ext cx="95856" cy="818461"/>
          </a:xfrm>
          <a:prstGeom prst="rect">
            <a:avLst/>
          </a:prstGeom>
        </p:spPr>
      </p:pic>
      <p:pic>
        <p:nvPicPr>
          <p:cNvPr id="13" name="內容版面配置區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9" y="6500437"/>
            <a:ext cx="1551599" cy="23509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28650" y="874059"/>
            <a:ext cx="7886700" cy="5338482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82" y="1709739"/>
            <a:ext cx="3233516" cy="1086001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1465" y="497540"/>
            <a:ext cx="4309449" cy="559211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8477AB-865A-5549-9BF8-E4D6CE0C599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2382" y="2795740"/>
            <a:ext cx="2880000" cy="54000"/>
          </a:xfrm>
          <a:prstGeom prst="rect">
            <a:avLst/>
          </a:prstGeom>
          <a:solidFill>
            <a:srgbClr val="F8B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742382" y="2951163"/>
            <a:ext cx="3223193" cy="10048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8B23B"/>
                </a:solidFill>
              </a:defRPr>
            </a:lvl1pPr>
            <a:lvl2pPr marL="457200" indent="0">
              <a:buNone/>
              <a:defRPr>
                <a:solidFill>
                  <a:srgbClr val="F8B23B"/>
                </a:solidFill>
              </a:defRPr>
            </a:lvl2pPr>
            <a:lvl3pPr marL="914400" indent="0">
              <a:buNone/>
              <a:defRPr>
                <a:solidFill>
                  <a:srgbClr val="F8B23B"/>
                </a:solidFill>
              </a:defRPr>
            </a:lvl3pPr>
            <a:lvl4pPr marL="1371600" indent="0">
              <a:buNone/>
              <a:defRPr>
                <a:solidFill>
                  <a:srgbClr val="F8B23B"/>
                </a:solidFill>
              </a:defRPr>
            </a:lvl4pPr>
            <a:lvl5pPr marL="1828800" indent="0">
              <a:buNone/>
              <a:defRPr>
                <a:solidFill>
                  <a:srgbClr val="F8B23B"/>
                </a:solidFill>
              </a:defRPr>
            </a:lvl5pPr>
          </a:lstStyle>
          <a:p>
            <a:pPr lvl="0"/>
            <a:r>
              <a:rPr kumimoji="1" lang="zh-TW" altLang="en-US" dirty="0" smtClean="0"/>
              <a:t>按一下以編輯母片</a:t>
            </a:r>
            <a:endParaRPr kumimoji="1"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6" y="6381072"/>
            <a:ext cx="1541422" cy="221941"/>
          </a:xfrm>
          <a:prstGeom prst="rect">
            <a:avLst/>
          </a:prstGeom>
        </p:spPr>
      </p:pic>
      <p:pic>
        <p:nvPicPr>
          <p:cNvPr id="15" name="Picture 3" descr="\\Mac\Home\ToDo\pre_GSS_2017\卓越中堅企業獎_201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9" y="5282450"/>
            <a:ext cx="421623" cy="7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\\Mac\Home\ToDo\pre_GSS_2017\2017國家產業創新獎獎盃_transpare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91" y="5050436"/>
            <a:ext cx="302260" cy="9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 userDrawn="1"/>
        </p:nvSpPr>
        <p:spPr>
          <a:xfrm>
            <a:off x="2953345" y="6035838"/>
            <a:ext cx="113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國家產業創新獎</a:t>
            </a:r>
            <a:endParaRPr lang="en-US" altLang="zh-TW" sz="1000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卓越中堅企業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5" y="1417667"/>
            <a:ext cx="3132500" cy="1140266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56268E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7589" y="2697863"/>
            <a:ext cx="31325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801638" y="2565668"/>
            <a:ext cx="2520000" cy="54000"/>
          </a:xfrm>
          <a:prstGeom prst="rect">
            <a:avLst/>
          </a:prstGeom>
          <a:solidFill>
            <a:srgbClr val="F8B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8" y="1947264"/>
            <a:ext cx="1299176" cy="1402520"/>
          </a:xfrm>
          <a:prstGeom prst="rect">
            <a:avLst/>
          </a:prstGeom>
        </p:spPr>
      </p:pic>
      <p:sp>
        <p:nvSpPr>
          <p:cNvPr id="11" name="文字版面配置區 10"/>
          <p:cNvSpPr>
            <a:spLocks noGrp="1"/>
          </p:cNvSpPr>
          <p:nvPr>
            <p:ph type="body" sz="quarter" idx="13"/>
          </p:nvPr>
        </p:nvSpPr>
        <p:spPr>
          <a:xfrm>
            <a:off x="660905" y="1991841"/>
            <a:ext cx="1032095" cy="1082675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 smtClean="0"/>
              <a:t>按一下以編輯母片文字樣式</a:t>
            </a:r>
            <a:endParaRPr kumimoji="1" lang="zh-TW" altLang="en-US" dirty="0"/>
          </a:p>
        </p:txBody>
      </p:sp>
      <p:sp>
        <p:nvSpPr>
          <p:cNvPr id="12" name="標題 1"/>
          <p:cNvSpPr txBox="1">
            <a:spLocks/>
          </p:cNvSpPr>
          <p:nvPr userDrawn="1"/>
        </p:nvSpPr>
        <p:spPr>
          <a:xfrm>
            <a:off x="633143" y="1748519"/>
            <a:ext cx="726329" cy="21821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050" b="1" dirty="0">
                <a:solidFill>
                  <a:srgbClr val="56268E"/>
                </a:solidFill>
                <a:latin typeface="Arial Narrow" charset="0"/>
                <a:ea typeface="Arial Narrow" charset="0"/>
                <a:cs typeface="Arial Narrow" charset="0"/>
              </a:rPr>
              <a:t>Chapter</a:t>
            </a:r>
            <a:endParaRPr kumimoji="1" lang="zh-TW" altLang="en-US" sz="1050" b="1" dirty="0">
              <a:solidFill>
                <a:srgbClr val="56268E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86" y="6381072"/>
            <a:ext cx="1541422" cy="221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742382"/>
            <a:ext cx="3886200" cy="5434581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42382"/>
            <a:ext cx="3886200" cy="54345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20555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44467"/>
            <a:ext cx="3868340" cy="454118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20555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44467"/>
            <a:ext cx="3887391" cy="454118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9736"/>
            <a:ext cx="7886700" cy="612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72119"/>
            <a:ext cx="7886700" cy="5300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3586" y="64204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477AB-865A-5549-9BF8-E4D6CE0C599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" y="-20953"/>
            <a:ext cx="95856" cy="81846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1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8" y="6505685"/>
            <a:ext cx="1551599" cy="2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3" r:id="rId4"/>
    <p:sldLayoutId id="214748367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6268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n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charset="2"/>
        <a:buChar char="n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charset="2"/>
        <a:buChar char="n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charset="2"/>
        <a:buChar char="n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charset="2"/>
        <a:buChar char="n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otblogs.com.tw/kinanson/2017/07/11/08261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SDO framework </a:t>
            </a:r>
            <a:r>
              <a:rPr lang="zh-TW" altLang="en-US" dirty="0" smtClean="0"/>
              <a:t>開發教材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Crystal Chiang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smtClean="0"/>
              <a:t>2018-09-01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53" y="737154"/>
            <a:ext cx="2297022" cy="181625"/>
          </a:xfrm>
          <a:prstGeom prst="rect">
            <a:avLst/>
          </a:prstGeom>
        </p:spPr>
      </p:pic>
      <p:sp>
        <p:nvSpPr>
          <p:cNvPr id="16" name="投影片編號版面配置區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4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6041" y="742950"/>
            <a:ext cx="3271417" cy="543401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err="1" smtClean="0"/>
              <a:t>Mvc.sitemap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麵包屑相關設定</a:t>
            </a:r>
            <a:endParaRPr lang="en-US" altLang="zh-TW" b="0" dirty="0" smtClean="0"/>
          </a:p>
          <a:p>
            <a:pPr lvl="1"/>
            <a:endParaRPr lang="en-US" altLang="zh-TW" b="0" dirty="0"/>
          </a:p>
          <a:p>
            <a:r>
              <a:rPr lang="en-US" altLang="zh-TW" dirty="0" err="1" smtClean="0"/>
              <a:t>Web.config</a:t>
            </a:r>
            <a:endParaRPr lang="en-US" altLang="zh-TW" dirty="0"/>
          </a:p>
          <a:p>
            <a:pPr lvl="1"/>
            <a:r>
              <a:rPr lang="zh-TW" altLang="en-US" b="0" dirty="0" smtClean="0"/>
              <a:t>專案相關參數設定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 </a:t>
            </a:r>
            <a:r>
              <a:rPr kumimoji="1" lang="en-US" altLang="zh-TW" dirty="0"/>
              <a:t>- SDO</a:t>
            </a:r>
            <a:r>
              <a:rPr kumimoji="1" lang="zh-TW" altLang="en-US" dirty="0"/>
              <a:t>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08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以上詳細專案設定，可到</a:t>
            </a:r>
            <a:r>
              <a:rPr lang="en-US" altLang="zh-TW" dirty="0" smtClean="0"/>
              <a:t>SDO </a:t>
            </a:r>
            <a:r>
              <a:rPr lang="zh-TW" altLang="en-US" dirty="0"/>
              <a:t>框架</a:t>
            </a:r>
            <a:r>
              <a:rPr lang="zh-TW" altLang="en-US" dirty="0" smtClean="0"/>
              <a:t>展示系統中，紅框處功能有相關介紹，建議開發前請先看過。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8" y="1994663"/>
            <a:ext cx="8443714" cy="40077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5258" y="3811509"/>
            <a:ext cx="979922" cy="733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63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0694" y="1417667"/>
            <a:ext cx="3847721" cy="1140266"/>
          </a:xfrm>
        </p:spPr>
        <p:txBody>
          <a:bodyPr/>
          <a:lstStyle/>
          <a:p>
            <a:r>
              <a:rPr kumimoji="1" lang="zh-TW" altLang="en-US" dirty="0"/>
              <a:t>第一次開發就上手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8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開發前準備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取得開發專案後，測試能否建置</a:t>
            </a:r>
            <a:r>
              <a:rPr lang="zh-TW" altLang="en-US" dirty="0"/>
              <a:t>和執行。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確認規格</a:t>
            </a:r>
            <a:r>
              <a:rPr lang="zh-TW" altLang="en-US" dirty="0"/>
              <a:t>和需求。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確認規格所需的 </a:t>
            </a:r>
            <a:r>
              <a:rPr lang="en-US" altLang="zh-TW" dirty="0" smtClean="0"/>
              <a:t>DB</a:t>
            </a:r>
            <a:r>
              <a:rPr lang="zh-TW" altLang="en-US" dirty="0" smtClean="0"/>
              <a:t> 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，在專案 </a:t>
            </a:r>
            <a:r>
              <a:rPr lang="en-US" altLang="zh-TW" dirty="0" smtClean="0"/>
              <a:t>DB</a:t>
            </a:r>
            <a:r>
              <a:rPr lang="zh-TW" altLang="en-US" dirty="0" smtClean="0"/>
              <a:t> 裡是否有建立。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 確認就可以開始準備開發，下列介紹會以建立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Dac</a:t>
            </a:r>
            <a:r>
              <a:rPr lang="zh-TW" altLang="en-US" dirty="0" smtClean="0"/>
              <a:t>的順序介紹。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1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新增資料夾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右鍵點選</a:t>
            </a:r>
            <a:r>
              <a:rPr lang="en-US" altLang="zh-TW" dirty="0"/>
              <a:t>Models</a:t>
            </a:r>
            <a:r>
              <a:rPr lang="zh-TW" altLang="en-US" dirty="0" smtClean="0"/>
              <a:t>資料夾。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選擇</a:t>
            </a:r>
            <a:r>
              <a:rPr lang="zh-TW" altLang="en-US" dirty="0"/>
              <a:t>加入</a:t>
            </a:r>
            <a:r>
              <a:rPr lang="zh-TW" altLang="en-US" dirty="0" smtClean="0"/>
              <a:t>、新增資料夾。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資料夾請依照功能目錄命名。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4830" t="55267" r="1140" b="4618"/>
          <a:stretch/>
        </p:blipFill>
        <p:spPr>
          <a:xfrm>
            <a:off x="-13014" y="2690984"/>
            <a:ext cx="9144000" cy="32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新增</a:t>
            </a:r>
            <a:r>
              <a:rPr lang="en-US" altLang="zh-TW" dirty="0" err="1" smtClean="0"/>
              <a:t>Model.cs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Models</a:t>
            </a:r>
            <a:r>
              <a:rPr lang="zh-TW" altLang="en-US" dirty="0" smtClean="0"/>
              <a:t>資料夾底下，右鍵點選要新增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的子資料夾。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選擇加入、類別，命名完成點選新增。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新增所需欄位。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990" t="46738" b="5217"/>
          <a:stretch/>
        </p:blipFill>
        <p:spPr>
          <a:xfrm>
            <a:off x="289711" y="3126311"/>
            <a:ext cx="7437988" cy="31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注意事項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28650" y="874059"/>
            <a:ext cx="8339655" cy="5338482"/>
          </a:xfrm>
        </p:spPr>
        <p:txBody>
          <a:bodyPr/>
          <a:lstStyle/>
          <a:p>
            <a:r>
              <a:rPr lang="zh-TW" altLang="en-US" dirty="0" smtClean="0"/>
              <a:t>請使用對應功能名稱或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名稱命名，並加上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結尾，例：</a:t>
            </a:r>
            <a:r>
              <a:rPr lang="en-US" altLang="zh-TW" dirty="0" err="1" smtClean="0"/>
              <a:t>SetFunctionModel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屬性和命名需與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撈出的資料相符，且以大寫命名</a:t>
            </a:r>
            <a:r>
              <a:rPr lang="zh-TW" altLang="en-US" dirty="0"/>
              <a:t>，例： </a:t>
            </a:r>
            <a:r>
              <a:rPr lang="en-US" altLang="zh-TW" dirty="0" smtClean="0"/>
              <a:t>FUNCTION_ID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namespace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zh-TW" altLang="zh-TW" dirty="0" smtClean="0"/>
              <a:t>請</a:t>
            </a:r>
            <a:r>
              <a:rPr lang="zh-TW" altLang="zh-TW" dirty="0"/>
              <a:t>拿掉子目錄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53899"/>
          <a:stretch/>
        </p:blipFill>
        <p:spPr>
          <a:xfrm>
            <a:off x="3443996" y="3199269"/>
            <a:ext cx="5424721" cy="26581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45663" y="3543300"/>
            <a:ext cx="2218099" cy="367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19272" y="4006561"/>
            <a:ext cx="1685642" cy="367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90048" y="5577550"/>
            <a:ext cx="1214866" cy="279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</a:t>
            </a:r>
            <a:r>
              <a:rPr lang="zh-TW" altLang="en-US" dirty="0" smtClean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新增資料夾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右鍵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Controllers</a:t>
            </a:r>
            <a:r>
              <a:rPr lang="zh-TW" altLang="en-US" dirty="0" smtClean="0"/>
              <a:t>資料夾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選擇加入、新增資料夾。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資料夾請依照功能目錄命名。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4841" t="44015" r="6536" b="7186"/>
          <a:stretch/>
        </p:blipFill>
        <p:spPr>
          <a:xfrm>
            <a:off x="117695" y="2456126"/>
            <a:ext cx="8466562" cy="39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Controller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 smtClean="0"/>
              <a:t>Controllers</a:t>
            </a:r>
            <a:r>
              <a:rPr lang="zh-TW" altLang="en-US" dirty="0"/>
              <a:t>資料夾底下，右鍵點選要</a:t>
            </a:r>
            <a:r>
              <a:rPr lang="zh-TW" altLang="en-US" dirty="0" smtClean="0"/>
              <a:t>新增</a:t>
            </a:r>
            <a:r>
              <a:rPr lang="en-US" altLang="zh-TW" dirty="0"/>
              <a:t>Controller</a:t>
            </a:r>
            <a:r>
              <a:rPr lang="zh-TW" altLang="en-US" dirty="0" smtClean="0"/>
              <a:t>的</a:t>
            </a:r>
            <a:r>
              <a:rPr lang="zh-TW" altLang="en-US" dirty="0"/>
              <a:t>子資料夾。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選擇加入</a:t>
            </a:r>
            <a:r>
              <a:rPr lang="zh-TW" altLang="en-US" dirty="0" smtClean="0"/>
              <a:t>、控制項。</a:t>
            </a:r>
            <a:endParaRPr lang="en-US" altLang="zh-TW" dirty="0" smtClean="0"/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Empty</a:t>
            </a:r>
            <a:r>
              <a:rPr lang="zh-TW" altLang="en-US" dirty="0" smtClean="0"/>
              <a:t>後新增並命名。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7092" t="33103" b="13602"/>
          <a:stretch/>
        </p:blipFill>
        <p:spPr>
          <a:xfrm>
            <a:off x="460973" y="2789774"/>
            <a:ext cx="8385016" cy="39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 smtClean="0"/>
              <a:t> </a:t>
            </a:r>
            <a:r>
              <a:rPr lang="en-US" altLang="zh-TW" dirty="0"/>
              <a:t>– </a:t>
            </a:r>
            <a:r>
              <a:rPr lang="zh-TW" altLang="en-US" dirty="0" smtClean="0"/>
              <a:t>注意事項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28650" y="874059"/>
            <a:ext cx="8316174" cy="4594234"/>
          </a:xfrm>
        </p:spPr>
        <p:txBody>
          <a:bodyPr>
            <a:normAutofit/>
          </a:bodyPr>
          <a:lstStyle/>
          <a:p>
            <a:r>
              <a:rPr lang="zh-TW" altLang="en-US" dirty="0"/>
              <a:t>請使用對應功能</a:t>
            </a:r>
            <a:r>
              <a:rPr lang="zh-TW" altLang="en-US" dirty="0" smtClean="0"/>
              <a:t>名稱命名，</a:t>
            </a:r>
            <a:r>
              <a:rPr lang="zh-TW" altLang="en-US" dirty="0"/>
              <a:t>並</a:t>
            </a:r>
            <a:r>
              <a:rPr lang="zh-TW" altLang="en-US" dirty="0" smtClean="0"/>
              <a:t>加上</a:t>
            </a:r>
            <a:r>
              <a:rPr lang="en-US" altLang="zh-TW" dirty="0"/>
              <a:t>Controller</a:t>
            </a:r>
            <a:r>
              <a:rPr lang="zh-TW" altLang="en-US" dirty="0" smtClean="0"/>
              <a:t>結尾</a:t>
            </a:r>
            <a:r>
              <a:rPr lang="zh-TW" altLang="en-US" dirty="0"/>
              <a:t>，例</a:t>
            </a:r>
            <a:r>
              <a:rPr lang="zh-TW" altLang="en-US" dirty="0" smtClean="0"/>
              <a:t>：</a:t>
            </a:r>
            <a:r>
              <a:rPr lang="en-US" altLang="zh-TW" dirty="0"/>
              <a:t> </a:t>
            </a:r>
            <a:r>
              <a:rPr lang="en-US" altLang="zh-TW" dirty="0" err="1"/>
              <a:t>SetFunctionController</a:t>
            </a:r>
            <a:r>
              <a:rPr lang="en-US" altLang="zh-TW" dirty="0"/>
              <a:t> 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須</a:t>
            </a:r>
            <a:r>
              <a:rPr lang="zh-TW" altLang="zh-TW" dirty="0" smtClean="0"/>
              <a:t>繼承</a:t>
            </a:r>
            <a:r>
              <a:rPr lang="en-US" altLang="zh-TW" dirty="0"/>
              <a:t>_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namespace</a:t>
            </a:r>
            <a:r>
              <a:rPr lang="zh-TW" altLang="zh-TW" dirty="0" smtClean="0"/>
              <a:t>拿</a:t>
            </a:r>
            <a:r>
              <a:rPr lang="zh-TW" altLang="zh-TW" dirty="0"/>
              <a:t>掉子目錄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grpSp>
        <p:nvGrpSpPr>
          <p:cNvPr id="8" name="群組 7"/>
          <p:cNvGrpSpPr/>
          <p:nvPr/>
        </p:nvGrpSpPr>
        <p:grpSpPr>
          <a:xfrm>
            <a:off x="235155" y="3279815"/>
            <a:ext cx="8709906" cy="1627781"/>
            <a:chOff x="235155" y="3279815"/>
            <a:chExt cx="8709906" cy="162778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5" y="3279815"/>
              <a:ext cx="8709906" cy="16277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077362" y="3720974"/>
              <a:ext cx="3041965" cy="2716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924269" y="4635992"/>
              <a:ext cx="3730028" cy="2716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大綱</a:t>
            </a:r>
            <a:endParaRPr kumimoji="1"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3965576" y="497540"/>
            <a:ext cx="4825340" cy="5592111"/>
          </a:xfrm>
        </p:spPr>
        <p:txBody>
          <a:bodyPr/>
          <a:lstStyle/>
          <a:p>
            <a:r>
              <a:rPr kumimoji="1" lang="zh-TW" altLang="en-US" dirty="0" smtClean="0"/>
              <a:t>一</a:t>
            </a:r>
            <a:r>
              <a:rPr kumimoji="1" lang="zh-TW" altLang="en-US" dirty="0"/>
              <a:t>、專案介紹</a:t>
            </a:r>
            <a:endParaRPr kumimoji="1" lang="en-US" altLang="zh-TW" dirty="0" smtClean="0"/>
          </a:p>
          <a:p>
            <a:r>
              <a:rPr kumimoji="1" lang="zh-TW" altLang="en-US" dirty="0" smtClean="0"/>
              <a:t>二、第一次開發就上手</a:t>
            </a:r>
          </a:p>
          <a:p>
            <a:r>
              <a:rPr kumimoji="1" lang="zh-TW" altLang="en-US" dirty="0" smtClean="0"/>
              <a:t>三、多國語系設</a:t>
            </a:r>
            <a:r>
              <a:rPr kumimoji="1" lang="zh-TW" altLang="en-US" dirty="0"/>
              <a:t>定</a:t>
            </a:r>
            <a:endParaRPr kumimoji="1" lang="zh-TW" altLang="en-US" dirty="0" smtClean="0"/>
          </a:p>
          <a:p>
            <a:r>
              <a:rPr kumimoji="1" lang="zh-TW" altLang="en-US" dirty="0" smtClean="0"/>
              <a:t>四、麵包屑設定</a:t>
            </a:r>
            <a:endParaRPr kumimoji="1" lang="zh-TW" altLang="en-US" dirty="0"/>
          </a:p>
          <a:p>
            <a:r>
              <a:rPr kumimoji="1" lang="zh-TW" altLang="en-US" dirty="0" smtClean="0"/>
              <a:t>五</a:t>
            </a:r>
            <a:r>
              <a:rPr kumimoji="1" lang="zh-TW" altLang="en-US" dirty="0"/>
              <a:t>、系統管理設定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Table Of Content</a:t>
            </a:r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4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不須寫入</a:t>
            </a:r>
            <a:r>
              <a:rPr lang="en-US" altLang="zh-TW" dirty="0"/>
              <a:t>Session</a:t>
            </a:r>
            <a:r>
              <a:rPr lang="zh-TW" altLang="en-US" dirty="0"/>
              <a:t>的</a:t>
            </a:r>
            <a:r>
              <a:rPr lang="en-US" altLang="zh-TW" dirty="0"/>
              <a:t>Controller</a:t>
            </a:r>
            <a:r>
              <a:rPr lang="zh-TW" altLang="en-US" dirty="0"/>
              <a:t>請加上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[</a:t>
            </a:r>
            <a:r>
              <a:rPr lang="en-US" altLang="zh-TW" dirty="0" err="1"/>
              <a:t>SessionState</a:t>
            </a:r>
            <a:r>
              <a:rPr lang="en-US" altLang="zh-TW" dirty="0"/>
              <a:t>(</a:t>
            </a:r>
            <a:r>
              <a:rPr lang="en-US" altLang="zh-TW" dirty="0" err="1"/>
              <a:t>System.Web.SessionState.SessionStateBehavior.ReadOnly</a:t>
            </a:r>
            <a:r>
              <a:rPr lang="en-US" altLang="zh-TW" dirty="0"/>
              <a:t>)]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class</a:t>
            </a:r>
            <a:r>
              <a:rPr lang="hi-IN" altLang="zh-TW" dirty="0"/>
              <a:t>前</a:t>
            </a:r>
            <a:r>
              <a:rPr lang="zh-TW" altLang="zh-TW" dirty="0"/>
              <a:t>請</a:t>
            </a:r>
            <a:r>
              <a:rPr lang="hi-IN" altLang="zh-TW" dirty="0"/>
              <a:t>標記</a:t>
            </a:r>
            <a:r>
              <a:rPr lang="en-US" altLang="zh-TW" dirty="0"/>
              <a:t> [Authorize]</a:t>
            </a:r>
            <a:r>
              <a:rPr lang="zh-TW" altLang="zh-TW" dirty="0"/>
              <a:t>或</a:t>
            </a:r>
            <a:r>
              <a:rPr lang="en-US" altLang="zh-TW" dirty="0"/>
              <a:t>[</a:t>
            </a:r>
            <a:r>
              <a:rPr lang="en-US" altLang="zh-TW" dirty="0" err="1"/>
              <a:t>AllowAnonymous</a:t>
            </a:r>
            <a:r>
              <a:rPr lang="en-US" altLang="zh-TW" dirty="0"/>
              <a:t>]</a:t>
            </a:r>
            <a:r>
              <a:rPr lang="zh-TW" altLang="zh-TW" dirty="0"/>
              <a:t>做系統登入控管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35155" y="4012237"/>
            <a:ext cx="8709906" cy="1627781"/>
            <a:chOff x="235155" y="4012237"/>
            <a:chExt cx="8709906" cy="162778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5" y="4012237"/>
              <a:ext cx="8709906" cy="162778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611517" y="4924794"/>
              <a:ext cx="7179398" cy="4982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2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21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POST</a:t>
            </a:r>
            <a:r>
              <a:rPr lang="zh-TW" altLang="en-US" dirty="0" smtClean="0"/>
              <a:t>呼叫，須加上</a:t>
            </a:r>
            <a:r>
              <a:rPr lang="en-US" altLang="zh-TW" dirty="0"/>
              <a:t>[</a:t>
            </a:r>
            <a:r>
              <a:rPr lang="en-US" altLang="zh-TW" dirty="0" err="1"/>
              <a:t>HttpPost</a:t>
            </a:r>
            <a:r>
              <a:rPr lang="en-US" altLang="zh-TW" dirty="0" smtClean="0"/>
              <a:t>]</a:t>
            </a:r>
          </a:p>
          <a:p>
            <a:endParaRPr lang="en-US" altLang="zh-TW" dirty="0"/>
          </a:p>
          <a:p>
            <a:r>
              <a:rPr lang="zh-TW" altLang="en-US" dirty="0" smtClean="0"/>
              <a:t>防止</a:t>
            </a:r>
            <a:r>
              <a:rPr lang="en-US" altLang="zh-TW" dirty="0" smtClean="0"/>
              <a:t>CSRF</a:t>
            </a:r>
            <a:r>
              <a:rPr lang="zh-TW" altLang="en-US" dirty="0" smtClean="0"/>
              <a:t>攻擊，接收的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須加上</a:t>
            </a:r>
            <a:r>
              <a:rPr lang="en-US" altLang="zh-TW" dirty="0"/>
              <a:t>[</a:t>
            </a:r>
            <a:r>
              <a:rPr lang="en-US" altLang="zh-TW" dirty="0" err="1"/>
              <a:t>ValidateAntiForgeryToken</a:t>
            </a:r>
            <a:r>
              <a:rPr lang="en-US" altLang="zh-TW" dirty="0"/>
              <a:t>]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628650" y="3263264"/>
            <a:ext cx="8061950" cy="2233295"/>
            <a:chOff x="628650" y="3263264"/>
            <a:chExt cx="8061950" cy="223329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263264"/>
              <a:ext cx="8061950" cy="223329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43760" y="4592320"/>
              <a:ext cx="3586480" cy="5994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2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i-IN" altLang="zh-TW" dirty="0"/>
              <a:t>參數請以小寫開頭</a:t>
            </a:r>
            <a:r>
              <a:rPr lang="zh-TW" altLang="zh-TW" dirty="0"/>
              <a:t>命名</a:t>
            </a:r>
            <a:r>
              <a:rPr lang="zh-TW" altLang="zh-TW" dirty="0" smtClean="0"/>
              <a:t>：</a:t>
            </a:r>
            <a:r>
              <a:rPr lang="en-US" altLang="zh-TW" dirty="0" err="1"/>
              <a:t>sortData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hi-IN" altLang="zh-TW" dirty="0"/>
              <a:t>功能名稱請以大寫開頭組合</a:t>
            </a:r>
            <a:r>
              <a:rPr lang="zh-TW" altLang="zh-TW" dirty="0" smtClean="0"/>
              <a:t>：</a:t>
            </a:r>
            <a:r>
              <a:rPr lang="en-US" altLang="zh-TW" dirty="0" err="1"/>
              <a:t>SetSortorder</a:t>
            </a:r>
            <a:r>
              <a:rPr lang="en-US" altLang="zh-TW" dirty="0"/>
              <a:t> </a:t>
            </a:r>
            <a:r>
              <a:rPr lang="en-US" altLang="zh-TW" dirty="0" smtClean="0"/>
              <a:t>()</a:t>
            </a:r>
          </a:p>
          <a:p>
            <a:endParaRPr lang="en-US" altLang="zh-TW" dirty="0"/>
          </a:p>
          <a:p>
            <a:r>
              <a:rPr lang="zh-TW" altLang="en-US" dirty="0" smtClean="0"/>
              <a:t>功能請加上註解，紀錄該功能作用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46107" y="3543300"/>
            <a:ext cx="8103813" cy="2832303"/>
            <a:chOff x="146107" y="3543300"/>
            <a:chExt cx="8103813" cy="283230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07" y="3543300"/>
              <a:ext cx="8103813" cy="28323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281680" y="4815840"/>
              <a:ext cx="302768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61440" y="3571538"/>
              <a:ext cx="4460240" cy="10363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44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_Controller</a:t>
            </a:r>
            <a:r>
              <a:rPr lang="zh-TW" altLang="en-US" dirty="0" smtClean="0"/>
              <a:t>共用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GetLoginUser</a:t>
            </a:r>
            <a:r>
              <a:rPr lang="en-US" altLang="zh-TW" dirty="0" smtClean="0"/>
              <a:t>()</a:t>
            </a:r>
            <a:r>
              <a:rPr lang="zh-TW" altLang="en-US" dirty="0" smtClean="0"/>
              <a:t>：取得登入者資訊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/>
              <a:t>ParseTWDate</a:t>
            </a:r>
            <a:r>
              <a:rPr lang="en-US" altLang="zh-TW" dirty="0"/>
              <a:t>(</a:t>
            </a:r>
            <a:r>
              <a:rPr lang="en-US" altLang="zh-TW" dirty="0" err="1"/>
              <a:t>DateTime</a:t>
            </a:r>
            <a:r>
              <a:rPr lang="en-US" altLang="zh-TW" dirty="0"/>
              <a:t> </a:t>
            </a:r>
            <a:r>
              <a:rPr lang="en-US" altLang="zh-TW" dirty="0" err="1"/>
              <a:t>dt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：傳入西元日期時間，轉換成民國日期時間。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78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Dac</a:t>
            </a:r>
            <a:r>
              <a:rPr lang="zh-TW" altLang="en-US" dirty="0" smtClean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新增資料夾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右鍵</a:t>
            </a:r>
            <a:r>
              <a:rPr lang="zh-TW" altLang="en-US" dirty="0" smtClean="0"/>
              <a:t>點選</a:t>
            </a:r>
            <a:r>
              <a:rPr lang="en-US" altLang="zh-TW" dirty="0" err="1" smtClean="0"/>
              <a:t>Dacs</a:t>
            </a:r>
            <a:r>
              <a:rPr lang="zh-TW" altLang="en-US" dirty="0"/>
              <a:t>資料夾。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選擇加入、新增資料夾。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資料夾請依照功能目錄命名。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9133" t="36077" r="1633" b="7538"/>
          <a:stretch/>
        </p:blipFill>
        <p:spPr>
          <a:xfrm>
            <a:off x="257874" y="2352762"/>
            <a:ext cx="7596932" cy="40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Dac</a:t>
            </a:r>
            <a:r>
              <a:rPr lang="zh-TW" altLang="en-US" dirty="0" smtClean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新增</a:t>
            </a:r>
            <a:r>
              <a:rPr lang="en-US" altLang="zh-TW" dirty="0" err="1" smtClean="0"/>
              <a:t>Dac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 err="1"/>
              <a:t>Dac</a:t>
            </a:r>
            <a:r>
              <a:rPr lang="en-US" altLang="zh-TW" dirty="0" err="1" smtClean="0"/>
              <a:t>s</a:t>
            </a:r>
            <a:r>
              <a:rPr lang="zh-TW" altLang="en-US" dirty="0"/>
              <a:t>資料夾底下，右鍵點選要</a:t>
            </a:r>
            <a:r>
              <a:rPr lang="zh-TW" altLang="en-US" dirty="0" smtClean="0"/>
              <a:t>新增</a:t>
            </a:r>
            <a:r>
              <a:rPr lang="en-US" altLang="zh-TW" dirty="0" err="1" smtClean="0"/>
              <a:t>Dac</a:t>
            </a:r>
            <a:r>
              <a:rPr lang="zh-TW" altLang="en-US" dirty="0" smtClean="0"/>
              <a:t>的</a:t>
            </a:r>
            <a:r>
              <a:rPr lang="zh-TW" altLang="en-US" dirty="0"/>
              <a:t>子資料夾。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選擇加入、類別，命名完成點選新增。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新增所需欄位。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7143" t="37319" b="4556"/>
          <a:stretch/>
        </p:blipFill>
        <p:spPr>
          <a:xfrm>
            <a:off x="281792" y="2299909"/>
            <a:ext cx="8623812" cy="44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Dac</a:t>
            </a:r>
            <a:r>
              <a:rPr lang="zh-TW" altLang="en-US" dirty="0" smtClean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請使用</a:t>
            </a:r>
            <a:r>
              <a:rPr lang="zh-TW" altLang="en-US" dirty="0" smtClean="0"/>
              <a:t>對應的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的</a:t>
            </a:r>
            <a:r>
              <a:rPr lang="zh-TW" altLang="en-US" dirty="0"/>
              <a:t>功能代碼為</a:t>
            </a:r>
            <a:r>
              <a:rPr lang="en-US" altLang="zh-TW" dirty="0" err="1"/>
              <a:t>Dac</a:t>
            </a:r>
            <a:r>
              <a:rPr lang="zh-TW" altLang="en-US" dirty="0" smtClean="0"/>
              <a:t>命名，</a:t>
            </a:r>
            <a:r>
              <a:rPr lang="zh-TW" altLang="en-US" dirty="0"/>
              <a:t>並</a:t>
            </a:r>
            <a:r>
              <a:rPr lang="zh-TW" altLang="en-US" dirty="0" smtClean="0"/>
              <a:t>加上</a:t>
            </a:r>
            <a:r>
              <a:rPr lang="en-US" altLang="zh-TW" dirty="0" err="1" smtClean="0"/>
              <a:t>Dac</a:t>
            </a:r>
            <a:r>
              <a:rPr lang="zh-TW" altLang="en-US" dirty="0" smtClean="0"/>
              <a:t>結尾</a:t>
            </a:r>
            <a:r>
              <a:rPr lang="zh-TW" altLang="en-US" dirty="0"/>
              <a:t>，例：</a:t>
            </a:r>
            <a:r>
              <a:rPr lang="en-US" altLang="zh-TW" dirty="0"/>
              <a:t> </a:t>
            </a:r>
            <a:r>
              <a:rPr lang="en-US" altLang="zh-TW" dirty="0" err="1"/>
              <a:t>SetFunctionDac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須</a:t>
            </a:r>
            <a:r>
              <a:rPr lang="zh-TW" altLang="zh-TW" dirty="0"/>
              <a:t>繼承</a:t>
            </a:r>
            <a:r>
              <a:rPr lang="en-US" altLang="zh-TW" dirty="0" smtClean="0"/>
              <a:t>_</a:t>
            </a:r>
            <a:r>
              <a:rPr lang="en-US" altLang="zh-TW" dirty="0" err="1" smtClean="0"/>
              <a:t>Dac</a:t>
            </a:r>
            <a:r>
              <a:rPr lang="zh-TW" altLang="en-US" dirty="0" smtClean="0"/>
              <a:t>和</a:t>
            </a:r>
            <a:r>
              <a:rPr lang="en-US" altLang="zh-TW" dirty="0"/>
              <a:t>namespace</a:t>
            </a:r>
            <a:r>
              <a:rPr lang="zh-TW" altLang="zh-TW" dirty="0"/>
              <a:t>拿掉子目錄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90364" y="3132339"/>
            <a:ext cx="7934945" cy="2886497"/>
            <a:chOff x="490364" y="3016592"/>
            <a:chExt cx="7934945" cy="288649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64" y="3016592"/>
              <a:ext cx="7934945" cy="288649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28650" y="3016592"/>
              <a:ext cx="6096241" cy="7799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8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Dac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Controller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Dac</a:t>
            </a:r>
            <a:r>
              <a:rPr lang="zh-TW" altLang="en-US" dirty="0" smtClean="0"/>
              <a:t>時需傳入登入者資料</a:t>
            </a:r>
            <a:r>
              <a:rPr lang="en-US" altLang="zh-TW" dirty="0" err="1"/>
              <a:t>GetLoginUser</a:t>
            </a:r>
            <a:r>
              <a:rPr lang="en-US" altLang="zh-TW" dirty="0" smtClean="0"/>
              <a:t>()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Dac</a:t>
            </a:r>
            <a:r>
              <a:rPr lang="zh-TW" altLang="en-US" dirty="0" smtClean="0"/>
              <a:t>需有對應的建構子接收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984131"/>
            <a:ext cx="6134100" cy="23145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2995612"/>
            <a:ext cx="7953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Dac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資料庫操作以</a:t>
            </a:r>
            <a:r>
              <a:rPr lang="en-US" altLang="zh-TW" dirty="0" err="1"/>
              <a:t>LINQtoSQL</a:t>
            </a:r>
            <a:r>
              <a:rPr lang="zh-TW" altLang="zh-TW" dirty="0"/>
              <a:t>為主。</a:t>
            </a:r>
          </a:p>
          <a:p>
            <a:endParaRPr lang="en-US" altLang="zh-TW" dirty="0" smtClean="0"/>
          </a:p>
          <a:p>
            <a:pPr lvl="0"/>
            <a:r>
              <a:rPr lang="zh-TW" altLang="en-US" dirty="0" smtClean="0"/>
              <a:t>如需一次新增或修改多筆資料或</a:t>
            </a:r>
            <a:r>
              <a:rPr lang="en-US" altLang="zh-TW" dirty="0" smtClean="0"/>
              <a:t>DB</a:t>
            </a:r>
            <a:r>
              <a:rPr lang="zh-TW" altLang="en-US" dirty="0" smtClean="0"/>
              <a:t> </a:t>
            </a:r>
            <a:r>
              <a:rPr lang="en-US" altLang="zh-TW" dirty="0" smtClean="0"/>
              <a:t>table</a:t>
            </a:r>
            <a:r>
              <a:rPr lang="zh-TW" altLang="zh-TW" dirty="0" smtClean="0"/>
              <a:t>，</a:t>
            </a:r>
            <a:r>
              <a:rPr lang="zh-TW" altLang="zh-TW" dirty="0"/>
              <a:t>請使用</a:t>
            </a:r>
            <a:r>
              <a:rPr lang="en-US" altLang="zh-TW" dirty="0" err="1" smtClean="0"/>
              <a:t>TransactionScope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657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</a:t>
            </a:r>
            <a:r>
              <a:rPr lang="zh-TW" altLang="en-US" dirty="0" smtClean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要新增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，右鍵點選新增檢視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332" t="15073" r="47556" b="9129"/>
          <a:stretch/>
        </p:blipFill>
        <p:spPr>
          <a:xfrm>
            <a:off x="1922576" y="1781186"/>
            <a:ext cx="5647078" cy="50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專案介紹</a:t>
            </a:r>
            <a:endParaRPr kumimoji="1"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kumimoji="1"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09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新增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Template</a:t>
            </a:r>
            <a:r>
              <a:rPr lang="zh-TW" altLang="en-US" dirty="0" smtClean="0"/>
              <a:t>：選擇</a:t>
            </a:r>
            <a:r>
              <a:rPr lang="en-US" altLang="zh-TW" dirty="0" smtClean="0"/>
              <a:t>Empty</a:t>
            </a:r>
          </a:p>
          <a:p>
            <a:r>
              <a:rPr lang="en-US" altLang="zh-TW" dirty="0" smtClean="0"/>
              <a:t>Model class</a:t>
            </a:r>
            <a:r>
              <a:rPr lang="zh-TW" altLang="en-US" dirty="0" smtClean="0"/>
              <a:t>：選擇要使用的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設定完畢按下 </a:t>
            </a:r>
            <a:r>
              <a:rPr lang="en-US" altLang="zh-TW" dirty="0" smtClean="0"/>
              <a:t>Add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49078" y="2525994"/>
            <a:ext cx="5791200" cy="3171825"/>
            <a:chOff x="1549078" y="2525994"/>
            <a:chExt cx="5791200" cy="31718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078" y="2525994"/>
              <a:ext cx="5791200" cy="317182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643605" y="3240911"/>
              <a:ext cx="5544274" cy="5903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新增</a:t>
            </a:r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加入成功後，會自動在</a:t>
            </a:r>
            <a:r>
              <a:rPr lang="en-US" altLang="zh-TW" dirty="0" smtClean="0"/>
              <a:t>Views</a:t>
            </a:r>
            <a:r>
              <a:rPr lang="zh-TW" altLang="en-US" dirty="0" smtClean="0"/>
              <a:t>底下生成跟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同名的資料夾。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54" y="2148548"/>
            <a:ext cx="2531420" cy="342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32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 smtClean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防止</a:t>
            </a:r>
            <a:r>
              <a:rPr lang="en-US" altLang="zh-TW" dirty="0"/>
              <a:t>CSRF</a:t>
            </a:r>
            <a:r>
              <a:rPr lang="zh-TW" altLang="en-US" dirty="0"/>
              <a:t>攻擊，</a:t>
            </a:r>
            <a:r>
              <a:rPr lang="zh-TW" altLang="en-US" dirty="0" smtClean="0"/>
              <a:t>送出表單須加上</a:t>
            </a:r>
            <a:r>
              <a:rPr lang="en-US" altLang="zh-TW" dirty="0"/>
              <a:t>@</a:t>
            </a:r>
            <a:r>
              <a:rPr lang="en-US" altLang="zh-TW" dirty="0" err="1"/>
              <a:t>Html.AntiForgeryToken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9" y="2395477"/>
            <a:ext cx="8501877" cy="22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注意事項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</a:t>
            </a:r>
            <a:r>
              <a:rPr lang="zh-TW" altLang="en-US" dirty="0" smtClean="0"/>
              <a:t>如需有必填欄位或相關驗證，可以在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View</a:t>
            </a:r>
            <a:r>
              <a:rPr lang="zh-TW" altLang="en-US" dirty="0"/>
              <a:t>設定要顯示提示訊息的地方。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9274"/>
            <a:ext cx="6982308" cy="9935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98019"/>
            <a:ext cx="8199413" cy="16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0694" y="1417667"/>
            <a:ext cx="3847721" cy="1140266"/>
          </a:xfrm>
        </p:spPr>
        <p:txBody>
          <a:bodyPr/>
          <a:lstStyle/>
          <a:p>
            <a:r>
              <a:rPr kumimoji="1" lang="zh-TW" altLang="en-US" dirty="0" smtClean="0"/>
              <a:t>多國語系設定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9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多國語系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多國語系是因應專案可能有不同語系需求。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 smtClean="0"/>
              <a:t>可</a:t>
            </a:r>
            <a:r>
              <a:rPr lang="zh-TW" altLang="zh-TW" dirty="0"/>
              <a:t>安裝</a:t>
            </a:r>
            <a:r>
              <a:rPr lang="en-US" altLang="zh-TW" dirty="0" err="1">
                <a:hlinkClick r:id="rId2"/>
              </a:rPr>
              <a:t>ResX</a:t>
            </a:r>
            <a:r>
              <a:rPr lang="en-US" altLang="zh-TW" dirty="0">
                <a:hlinkClick r:id="rId2"/>
              </a:rPr>
              <a:t> Manger</a:t>
            </a:r>
            <a:r>
              <a:rPr lang="zh-TW" altLang="zh-TW" dirty="0"/>
              <a:t>方便</a:t>
            </a:r>
            <a:r>
              <a:rPr lang="zh-TW" altLang="zh-TW" dirty="0" smtClean="0"/>
              <a:t>開發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4328"/>
            <a:ext cx="9090331" cy="26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i18N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包含按鈕、流程、標籤和訊息。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SDO</a:t>
            </a:r>
            <a:r>
              <a:rPr lang="zh-TW" altLang="en-US" dirty="0" smtClean="0"/>
              <a:t>專案已經將</a:t>
            </a:r>
            <a:r>
              <a:rPr lang="en-US" altLang="zh-TW" dirty="0"/>
              <a:t>i18N</a:t>
            </a:r>
            <a:r>
              <a:rPr lang="zh-TW" altLang="en-US" dirty="0" smtClean="0"/>
              <a:t>專案引用至參考，設定後即可在</a:t>
            </a:r>
            <a:r>
              <a:rPr lang="en-US" altLang="zh-TW" dirty="0" smtClean="0"/>
              <a:t>SDO</a:t>
            </a:r>
            <a:r>
              <a:rPr lang="zh-TW" altLang="en-US" dirty="0" smtClean="0"/>
              <a:t>專案使用。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9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37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i18N</a:t>
            </a:r>
            <a:r>
              <a:rPr lang="zh-TW" altLang="en-US" dirty="0" smtClean="0"/>
              <a:t>專案使用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直接呼叫資源檔即可使用，以下示範各種使用方式。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View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Controller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i18N.Message.R02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Dac</a:t>
            </a:r>
            <a:r>
              <a:rPr lang="zh-TW" altLang="en-US" dirty="0" smtClean="0"/>
              <a:t>：</a:t>
            </a:r>
            <a:r>
              <a:rPr lang="en-US" altLang="zh-TW" dirty="0" smtClean="0"/>
              <a:t>i18N.Message.R04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32" y="2250831"/>
            <a:ext cx="3254611" cy="5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38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i18N</a:t>
            </a:r>
            <a:r>
              <a:rPr lang="zh-TW" altLang="en-US" dirty="0"/>
              <a:t>專案使用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  <a:r>
              <a:rPr lang="zh-TW" altLang="en-US" dirty="0" smtClean="0"/>
              <a:t>：設定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標籤呈現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1.</a:t>
            </a:r>
            <a:r>
              <a:rPr lang="zh-TW" altLang="en-US" dirty="0" smtClean="0"/>
              <a:t> 設定</a:t>
            </a:r>
            <a:r>
              <a:rPr lang="en-US" altLang="zh-TW" dirty="0" err="1" smtClean="0"/>
              <a:t>Lable</a:t>
            </a:r>
            <a:r>
              <a:rPr lang="zh-TW" altLang="en-US" dirty="0" smtClean="0"/>
              <a:t>資源檔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2.</a:t>
            </a:r>
            <a:r>
              <a:rPr lang="zh-TW" altLang="en-US" dirty="0" smtClean="0"/>
              <a:t> 設定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 </a:t>
            </a:r>
            <a:r>
              <a:rPr lang="en-US" altLang="zh-TW" dirty="0" smtClean="0"/>
              <a:t>Name</a:t>
            </a:r>
            <a:r>
              <a:rPr lang="zh-TW" altLang="en-US" dirty="0" smtClean="0"/>
              <a:t>與資源檔名稱相同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設定好後，在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Lable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欄位名稱，會自動抓取資源檔的值顯示。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86" y="1738532"/>
            <a:ext cx="5181600" cy="1524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74" y="3749047"/>
            <a:ext cx="7935624" cy="9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SDO</a:t>
            </a:r>
            <a:r>
              <a:rPr lang="zh-TW" altLang="en-US" dirty="0" smtClean="0"/>
              <a:t>專案</a:t>
            </a:r>
            <a:r>
              <a:rPr lang="en-US" altLang="zh-TW" dirty="0" err="1"/>
              <a:t>App_GlobalResources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SDO</a:t>
            </a:r>
            <a:r>
              <a:rPr lang="zh-TW" altLang="en-US" dirty="0" smtClean="0"/>
              <a:t>專案存放的資源檔是各功能的名稱。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目前使用於麵包屑呈現和</a:t>
            </a:r>
            <a:r>
              <a:rPr lang="en-US" altLang="zh-TW" dirty="0" err="1"/>
              <a:t>ViewBag.Title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00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 </a:t>
            </a:r>
            <a:r>
              <a:rPr kumimoji="1" lang="zh-TW" altLang="en-US" dirty="0" smtClean="0"/>
              <a:t>使用 </a:t>
            </a:r>
            <a:r>
              <a:rPr kumimoji="1" lang="en-US" altLang="zh-TW" dirty="0" smtClean="0"/>
              <a:t>ASP.NET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C#</a:t>
            </a:r>
            <a:r>
              <a:rPr kumimoji="1" lang="zh-TW" altLang="en-US" dirty="0" smtClean="0"/>
              <a:t> 開發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 採用 </a:t>
            </a:r>
            <a:r>
              <a:rPr kumimoji="1" lang="en-US" altLang="zh-TW" dirty="0" smtClean="0"/>
              <a:t>MVC</a:t>
            </a:r>
            <a:r>
              <a:rPr kumimoji="1" lang="zh-TW" altLang="en-US" dirty="0" smtClean="0"/>
              <a:t> 架構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 建議使用 </a:t>
            </a:r>
            <a:r>
              <a:rPr lang="en-US" altLang="zh-TW" dirty="0" smtClean="0"/>
              <a:t>Visual </a:t>
            </a:r>
            <a:r>
              <a:rPr lang="en-US" altLang="zh-TW" dirty="0"/>
              <a:t>Studio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 開發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kumimoji="1" lang="en-US" altLang="zh-TW" dirty="0" smtClean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414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0694" y="1417667"/>
            <a:ext cx="3847721" cy="1140266"/>
          </a:xfrm>
        </p:spPr>
        <p:txBody>
          <a:bodyPr/>
          <a:lstStyle/>
          <a:p>
            <a:r>
              <a:rPr kumimoji="1" lang="zh-TW" altLang="en-US" dirty="0" smtClean="0"/>
              <a:t>麵包屑設定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6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麵包屑</a:t>
            </a:r>
            <a:r>
              <a:rPr kumimoji="1" lang="zh-TW" altLang="en-US" dirty="0"/>
              <a:t>介紹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又可稱為導覽列，顯示於分頁畫面的上方。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MvcSiteMapProvider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顯示設定於</a:t>
            </a:r>
            <a:r>
              <a:rPr lang="en-US" altLang="zh-TW" dirty="0" smtClean="0"/>
              <a:t>_Layout</a:t>
            </a:r>
            <a:r>
              <a:rPr lang="zh-TW" altLang="en-US" dirty="0" smtClean="0"/>
              <a:t>的</a:t>
            </a:r>
            <a:r>
              <a:rPr lang="en-US" altLang="zh-TW" dirty="0"/>
              <a:t>&lt;div id</a:t>
            </a:r>
            <a:r>
              <a:rPr lang="en-US" altLang="zh-TW" dirty="0" smtClean="0"/>
              <a:t>=“</a:t>
            </a:r>
            <a:r>
              <a:rPr lang="en-US" altLang="zh-TW" dirty="0" err="1" smtClean="0"/>
              <a:t>floatMenu</a:t>
            </a:r>
            <a:r>
              <a:rPr lang="en-US" altLang="zh-TW" dirty="0" smtClean="0"/>
              <a:t>”&gt;</a:t>
            </a:r>
            <a:r>
              <a:rPr lang="zh-TW" altLang="en-US" dirty="0" smtClean="0"/>
              <a:t>區塊。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94" y="1482162"/>
            <a:ext cx="3866482" cy="9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麵包屑設定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點開</a:t>
            </a:r>
            <a:r>
              <a:rPr lang="en-US" altLang="zh-TW" dirty="0" err="1" smtClean="0"/>
              <a:t>Mvc.sitmap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找到要新增功能的所屬功能類別節點，新增功能節點。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title</a:t>
            </a:r>
            <a:r>
              <a:rPr lang="zh-TW" altLang="en-US" dirty="0" smtClean="0"/>
              <a:t>可使用多國語系資源檔。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115252" y="1492829"/>
            <a:ext cx="2000250" cy="1295400"/>
            <a:chOff x="928215" y="1499756"/>
            <a:chExt cx="2000250" cy="12954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215" y="1499756"/>
              <a:ext cx="2000250" cy="12954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288473" y="1683327"/>
              <a:ext cx="1163782" cy="2424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9" y="3891396"/>
            <a:ext cx="8021781" cy="8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系統管理設定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63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功能設定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進入</a:t>
            </a:r>
            <a:r>
              <a:rPr lang="en-US" altLang="zh-TW" dirty="0" smtClean="0"/>
              <a:t>SDO</a:t>
            </a:r>
            <a:r>
              <a:rPr lang="zh-TW" altLang="en-US" dirty="0" smtClean="0"/>
              <a:t> 框架展示系統，點選左邊功能列的系統管理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功能。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如果功能類別沒有需要的類別，請點選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新增類別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，自行新增。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，新增功能，網址請填上該功能的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路徑。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666590"/>
            <a:ext cx="4848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1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權利設定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點選左邊功能列的系統</a:t>
            </a:r>
            <a:r>
              <a:rPr lang="zh-TW" altLang="en-US" dirty="0" smtClean="0"/>
              <a:t>管理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權利。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選擇畫面上現有權利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，如果沒有適合請點選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在功能列表欄位，將對應該權利的功能點選移動到右邊區塊進行存檔。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2007"/>
          <a:stretch/>
        </p:blipFill>
        <p:spPr>
          <a:xfrm>
            <a:off x="1636349" y="4294237"/>
            <a:ext cx="6422145" cy="20499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06572" y="4294237"/>
            <a:ext cx="2377440" cy="173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35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46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角色設定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點選左邊功能列的系統管理 </a:t>
            </a:r>
            <a:r>
              <a:rPr lang="en-US" altLang="zh-TW" dirty="0"/>
              <a:t>-&gt;</a:t>
            </a:r>
            <a:r>
              <a:rPr lang="zh-TW" altLang="en-US" dirty="0" smtClean="0"/>
              <a:t> 角色。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選擇畫面上</a:t>
            </a:r>
            <a:r>
              <a:rPr lang="zh-TW" altLang="en-US" dirty="0" smtClean="0"/>
              <a:t>現有角色</a:t>
            </a:r>
            <a:r>
              <a:rPr lang="en-US" altLang="zh-TW" dirty="0" smtClean="0"/>
              <a:t>”</a:t>
            </a:r>
            <a:r>
              <a:rPr lang="zh-TW" altLang="en-US" dirty="0"/>
              <a:t>修改</a:t>
            </a:r>
            <a:r>
              <a:rPr lang="en-US" altLang="zh-TW" dirty="0"/>
              <a:t>”</a:t>
            </a:r>
            <a:r>
              <a:rPr lang="zh-TW" altLang="en-US" dirty="0"/>
              <a:t>，如果沒有適合請點選</a:t>
            </a:r>
            <a:r>
              <a:rPr lang="en-US" altLang="zh-TW" dirty="0"/>
              <a:t>”</a:t>
            </a:r>
            <a:r>
              <a:rPr lang="zh-TW" altLang="en-US" dirty="0"/>
              <a:t>新增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在功能列表欄位，將對應</a:t>
            </a:r>
            <a:r>
              <a:rPr lang="zh-TW" altLang="en-US" dirty="0" smtClean="0"/>
              <a:t>該角色的權利點選</a:t>
            </a:r>
            <a:r>
              <a:rPr lang="zh-TW" altLang="en-US" dirty="0"/>
              <a:t>移動到右邊區塊進行存檔。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30521"/>
          <a:stretch/>
        </p:blipFill>
        <p:spPr>
          <a:xfrm>
            <a:off x="941253" y="4290647"/>
            <a:ext cx="6437539" cy="2025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9457" y="4290647"/>
            <a:ext cx="2461848" cy="1800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77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使用者設定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點選左邊功能列的系統管理 </a:t>
            </a:r>
            <a:r>
              <a:rPr lang="en-US" altLang="zh-TW" dirty="0"/>
              <a:t>-&gt;</a:t>
            </a:r>
            <a:r>
              <a:rPr lang="zh-TW" altLang="en-US" dirty="0" smtClean="0"/>
              <a:t> 使用者。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選擇畫面上現有角色</a:t>
            </a:r>
            <a:r>
              <a:rPr lang="en-US" altLang="zh-TW" dirty="0"/>
              <a:t>”</a:t>
            </a:r>
            <a:r>
              <a:rPr lang="zh-TW" altLang="en-US" dirty="0"/>
              <a:t>修改</a:t>
            </a:r>
            <a:r>
              <a:rPr lang="en-US" altLang="zh-TW" dirty="0"/>
              <a:t>”</a:t>
            </a:r>
            <a:r>
              <a:rPr lang="zh-TW" altLang="en-US" dirty="0"/>
              <a:t>，如果沒有適合請點選</a:t>
            </a:r>
            <a:r>
              <a:rPr lang="en-US" altLang="zh-TW" dirty="0"/>
              <a:t>”</a:t>
            </a:r>
            <a:r>
              <a:rPr lang="zh-TW" altLang="en-US" dirty="0"/>
              <a:t>新增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在功能列表欄位，將對應該角色的權利點選移動到右邊區塊進行存檔。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4267801"/>
            <a:ext cx="6696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Thank You</a:t>
            </a:r>
            <a:endParaRPr kumimoji="1"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感謝您的聆聽，敬請指教</a:t>
            </a:r>
          </a:p>
        </p:txBody>
      </p:sp>
    </p:spTree>
    <p:extLst>
      <p:ext uri="{BB962C8B-B14F-4D97-AF65-F5344CB8AC3E}">
        <p14:creationId xmlns:p14="http://schemas.microsoft.com/office/powerpoint/2010/main" val="15120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 安裝設定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可勾選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與網頁程式開發即可</a:t>
            </a:r>
            <a:endParaRPr lang="en-US" altLang="zh-TW" dirty="0" smtClean="0"/>
          </a:p>
          <a:p>
            <a:r>
              <a:rPr lang="en-US" altLang="zh-TW" dirty="0" smtClean="0"/>
              <a:t>.NET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Framework</a:t>
            </a:r>
            <a:r>
              <a:rPr lang="zh-TW" altLang="en-US" dirty="0" smtClean="0"/>
              <a:t> 需勾選</a:t>
            </a:r>
            <a:r>
              <a:rPr lang="en-US" altLang="zh-TW" dirty="0" smtClean="0"/>
              <a:t>4.7(</a:t>
            </a:r>
            <a:r>
              <a:rPr lang="zh-TW" altLang="en-US" dirty="0"/>
              <a:t>含</a:t>
            </a:r>
            <a:r>
              <a:rPr lang="en-US" altLang="zh-TW" dirty="0" smtClean="0"/>
              <a:t>)</a:t>
            </a:r>
            <a:r>
              <a:rPr lang="zh-TW" altLang="en-US" dirty="0" smtClean="0"/>
              <a:t>以上版本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2" y="2194326"/>
            <a:ext cx="8648436" cy="44596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1000" y="4253345"/>
            <a:ext cx="2867891" cy="845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45382" y="4184073"/>
            <a:ext cx="1724891" cy="1295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10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856632"/>
            <a:ext cx="3886200" cy="2834640"/>
          </a:xfrm>
          <a:prstGeom prst="rect">
            <a:avLst/>
          </a:prstGeo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i18N</a:t>
            </a:r>
            <a:r>
              <a:rPr lang="zh-TW" altLang="en-US" dirty="0"/>
              <a:t>專案提供多國語系</a:t>
            </a:r>
            <a:r>
              <a:rPr lang="zh-TW" altLang="en-US" dirty="0" smtClean="0"/>
              <a:t>開發</a:t>
            </a:r>
            <a:endParaRPr lang="en-US" altLang="zh-TW" dirty="0" smtClean="0"/>
          </a:p>
          <a:p>
            <a:endParaRPr lang="en-US" altLang="zh-TW" dirty="0"/>
          </a:p>
          <a:p>
            <a:r>
              <a:rPr kumimoji="1" lang="zh-TW" altLang="en-US" dirty="0" smtClean="0"/>
              <a:t>開發</a:t>
            </a:r>
            <a:r>
              <a:rPr kumimoji="1" lang="zh-TW" altLang="en-US" dirty="0"/>
              <a:t>多國語系可安裝 </a:t>
            </a:r>
            <a:r>
              <a:rPr lang="en-US" altLang="zh-TW" dirty="0" err="1"/>
              <a:t>Resx</a:t>
            </a:r>
            <a:r>
              <a:rPr lang="en-US" altLang="zh-TW" dirty="0"/>
              <a:t> Manager</a:t>
            </a:r>
            <a:r>
              <a:rPr lang="zh-TW" altLang="en-US" dirty="0"/>
              <a:t>方便開發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可自行新增所需語言</a:t>
            </a:r>
            <a:r>
              <a:rPr lang="en-US" altLang="zh-TW" dirty="0" err="1" smtClean="0"/>
              <a:t>resx</a:t>
            </a:r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</a:t>
            </a:r>
            <a:r>
              <a:rPr kumimoji="1" lang="zh-TW" altLang="en-US" dirty="0" smtClean="0"/>
              <a:t>介紹 </a:t>
            </a:r>
            <a:r>
              <a:rPr kumimoji="1" lang="en-US" altLang="zh-TW" dirty="0" smtClean="0"/>
              <a:t>- </a:t>
            </a:r>
            <a:r>
              <a:rPr lang="en-US" altLang="zh-TW" dirty="0" smtClean="0"/>
              <a:t>i18N</a:t>
            </a:r>
            <a:r>
              <a:rPr lang="zh-TW" altLang="en-US" dirty="0"/>
              <a:t>專案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9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</a:t>
            </a:r>
            <a:r>
              <a:rPr kumimoji="1" lang="zh-TW" altLang="en-US" dirty="0" smtClean="0"/>
              <a:t>介紹 </a:t>
            </a:r>
            <a:r>
              <a:rPr kumimoji="1" lang="en-US" altLang="zh-TW" dirty="0" smtClean="0"/>
              <a:t>- SDO</a:t>
            </a:r>
            <a:r>
              <a:rPr kumimoji="1" lang="zh-TW" altLang="en-US" dirty="0" smtClean="0"/>
              <a:t>專案</a:t>
            </a:r>
            <a:endParaRPr kumimoji="1" lang="zh-TW" altLang="en-US" dirty="0"/>
          </a:p>
        </p:txBody>
      </p:sp>
      <p:sp>
        <p:nvSpPr>
          <p:cNvPr id="20" name="內容版面配置區 4"/>
          <p:cNvSpPr>
            <a:spLocks noGrp="1"/>
          </p:cNvSpPr>
          <p:nvPr>
            <p:ph sz="half" idx="2"/>
          </p:nvPr>
        </p:nvSpPr>
        <p:spPr>
          <a:xfrm>
            <a:off x="4629150" y="742382"/>
            <a:ext cx="3886200" cy="5434581"/>
          </a:xfrm>
        </p:spPr>
        <p:txBody>
          <a:bodyPr/>
          <a:lstStyle/>
          <a:p>
            <a:r>
              <a:rPr lang="en-US" altLang="zh-TW" dirty="0" err="1" smtClean="0"/>
              <a:t>App_Code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常用函式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Content</a:t>
            </a:r>
          </a:p>
          <a:p>
            <a:pPr lvl="1"/>
            <a:r>
              <a:rPr lang="en-US" altLang="zh-TW" dirty="0" smtClean="0"/>
              <a:t>CSS</a:t>
            </a:r>
            <a:r>
              <a:rPr lang="zh-TW" altLang="en-US" dirty="0" smtClean="0"/>
              <a:t> 相關程式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Scripts</a:t>
            </a:r>
          </a:p>
          <a:p>
            <a:pPr lvl="1"/>
            <a:r>
              <a:rPr lang="en-US" altLang="zh-TW" dirty="0" smtClean="0"/>
              <a:t>JavaScript </a:t>
            </a:r>
            <a:r>
              <a:rPr lang="zh-TW" altLang="en-US" dirty="0" smtClean="0"/>
              <a:t>相關程式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3060" y="742950"/>
            <a:ext cx="3497379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6962" y="742950"/>
            <a:ext cx="3409576" cy="543401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Controllers</a:t>
            </a:r>
          </a:p>
          <a:p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Views</a:t>
            </a:r>
          </a:p>
          <a:p>
            <a:pPr lvl="1"/>
            <a:r>
              <a:rPr lang="en-US" altLang="zh-TW" dirty="0" smtClean="0"/>
              <a:t>MVC</a:t>
            </a:r>
            <a:r>
              <a:rPr lang="zh-TW" altLang="en-US" dirty="0" smtClean="0"/>
              <a:t> 架構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Dacs</a:t>
            </a:r>
            <a:endParaRPr lang="en-US" altLang="zh-TW" dirty="0"/>
          </a:p>
          <a:p>
            <a:pPr lvl="1"/>
            <a:r>
              <a:rPr lang="zh-TW" altLang="en-US" dirty="0"/>
              <a:t>實體資料操控層</a:t>
            </a:r>
            <a:r>
              <a:rPr lang="en-US" altLang="zh-TW" dirty="0"/>
              <a:t>(SQL)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以上各資料夾底下請用子資料夾分類管理，並使用功能代碼為資料夾命名。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 </a:t>
            </a:r>
            <a:r>
              <a:rPr kumimoji="1" lang="en-US" altLang="zh-TW" dirty="0"/>
              <a:t>- SDO</a:t>
            </a:r>
            <a:r>
              <a:rPr kumimoji="1" lang="zh-TW" altLang="en-US" dirty="0"/>
              <a:t>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58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err="1" smtClean="0"/>
              <a:t>App_GlobalResources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各功能多國語系設定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Images</a:t>
            </a:r>
          </a:p>
          <a:p>
            <a:pPr lvl="1"/>
            <a:r>
              <a:rPr lang="zh-TW" altLang="en-US" dirty="0" smtClean="0"/>
              <a:t>圖片存放區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Logs</a:t>
            </a:r>
          </a:p>
          <a:p>
            <a:pPr lvl="1"/>
            <a:r>
              <a:rPr lang="en-US" altLang="zh-TW" dirty="0" smtClean="0"/>
              <a:t>Log</a:t>
            </a:r>
            <a:r>
              <a:rPr lang="zh-TW" altLang="en-US" dirty="0" smtClean="0"/>
              <a:t>存放區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Uploads</a:t>
            </a:r>
          </a:p>
          <a:p>
            <a:pPr lvl="1"/>
            <a:r>
              <a:rPr lang="zh-TW" altLang="en-US" dirty="0" smtClean="0"/>
              <a:t>可供下載檔案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477AB-865A-5549-9BF8-E4D6CE0C5995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專案介紹 </a:t>
            </a:r>
            <a:r>
              <a:rPr kumimoji="1" lang="en-US" altLang="zh-TW" dirty="0"/>
              <a:t>- SDO</a:t>
            </a:r>
            <a:r>
              <a:rPr kumimoji="1" lang="zh-TW" altLang="en-US" dirty="0"/>
              <a:t>專案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678" y="742950"/>
            <a:ext cx="3334143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2576</TotalTime>
  <Words>1343</Words>
  <Application>Microsoft Office PowerPoint</Application>
  <PresentationFormat>如螢幕大小 (4:3)</PresentationFormat>
  <Paragraphs>299</Paragraphs>
  <Slides>48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6" baseType="lpstr">
      <vt:lpstr>微軟正黑體</vt:lpstr>
      <vt:lpstr>新細明體</vt:lpstr>
      <vt:lpstr>Arial</vt:lpstr>
      <vt:lpstr>Arial Narrow</vt:lpstr>
      <vt:lpstr>Calibri</vt:lpstr>
      <vt:lpstr>Mangal</vt:lpstr>
      <vt:lpstr>Wingdings</vt:lpstr>
      <vt:lpstr>Office 佈景主題</vt:lpstr>
      <vt:lpstr>SDO framework 開發教材</vt:lpstr>
      <vt:lpstr>大綱</vt:lpstr>
      <vt:lpstr>專案介紹</vt:lpstr>
      <vt:lpstr>專案介紹</vt:lpstr>
      <vt:lpstr>Visual Studio 2017 安裝設定</vt:lpstr>
      <vt:lpstr>專案介紹 - i18N專案</vt:lpstr>
      <vt:lpstr>專案介紹 - SDO專案</vt:lpstr>
      <vt:lpstr>專案介紹 - SDO專案</vt:lpstr>
      <vt:lpstr>專案介紹 - SDO專案</vt:lpstr>
      <vt:lpstr>專案介紹 - SDO專案</vt:lpstr>
      <vt:lpstr>專案介紹</vt:lpstr>
      <vt:lpstr>第一次開發就上手</vt:lpstr>
      <vt:lpstr>開發前準備</vt:lpstr>
      <vt:lpstr>Model – 新增資料夾</vt:lpstr>
      <vt:lpstr>Model – 新增Model.cs</vt:lpstr>
      <vt:lpstr>Model – 注意事項</vt:lpstr>
      <vt:lpstr>Controller – 新增資料夾</vt:lpstr>
      <vt:lpstr>Controller – 新增Controller</vt:lpstr>
      <vt:lpstr>Controller – 注意事項</vt:lpstr>
      <vt:lpstr>Controller – 注意事項</vt:lpstr>
      <vt:lpstr>Controller – 注意事項</vt:lpstr>
      <vt:lpstr>Controller – 注意事項</vt:lpstr>
      <vt:lpstr>Controller – _Controller共用</vt:lpstr>
      <vt:lpstr>Dac – 新增資料夾</vt:lpstr>
      <vt:lpstr>Dac – 新增Dac</vt:lpstr>
      <vt:lpstr>Dac – 注意事項</vt:lpstr>
      <vt:lpstr>Dac – 注意事項</vt:lpstr>
      <vt:lpstr>Dac – 注意事項</vt:lpstr>
      <vt:lpstr>View – 新增View</vt:lpstr>
      <vt:lpstr>View – 新增View</vt:lpstr>
      <vt:lpstr>View – 新增View</vt:lpstr>
      <vt:lpstr>View – 注意事項</vt:lpstr>
      <vt:lpstr>View – 注意事項</vt:lpstr>
      <vt:lpstr>多國語系設定</vt:lpstr>
      <vt:lpstr>多國語系</vt:lpstr>
      <vt:lpstr>i18N專案</vt:lpstr>
      <vt:lpstr>i18N專案使用</vt:lpstr>
      <vt:lpstr>i18N專案使用</vt:lpstr>
      <vt:lpstr>SDO專案App_GlobalResources</vt:lpstr>
      <vt:lpstr>麵包屑設定</vt:lpstr>
      <vt:lpstr>麵包屑介紹</vt:lpstr>
      <vt:lpstr>麵包屑設定</vt:lpstr>
      <vt:lpstr>系統管理設定</vt:lpstr>
      <vt:lpstr>功能設定</vt:lpstr>
      <vt:lpstr>權利設定</vt:lpstr>
      <vt:lpstr>角色設定</vt:lpstr>
      <vt:lpstr>使用者設定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subject/>
  <dc:creator>GSS</dc:creator>
  <cp:keywords/>
  <dc:description/>
  <cp:lastModifiedBy>User</cp:lastModifiedBy>
  <cp:revision>128</cp:revision>
  <dcterms:created xsi:type="dcterms:W3CDTF">2018-03-15T08:04:33Z</dcterms:created>
  <dcterms:modified xsi:type="dcterms:W3CDTF">2018-10-25T06:38:48Z</dcterms:modified>
  <cp:category/>
</cp:coreProperties>
</file>